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38"/>
  </p:handoutMasterIdLst>
  <p:sldIdLst>
    <p:sldId id="256" r:id="rId3"/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9" r:id="rId16"/>
    <p:sldId id="268" r:id="rId17"/>
    <p:sldId id="271" r:id="rId18"/>
    <p:sldId id="270" r:id="rId19"/>
    <p:sldId id="272" r:id="rId20"/>
    <p:sldId id="273" r:id="rId21"/>
    <p:sldId id="274" r:id="rId22"/>
    <p:sldId id="275" r:id="rId23"/>
    <p:sldId id="276" r:id="rId24"/>
    <p:sldId id="282" r:id="rId25"/>
    <p:sldId id="277" r:id="rId26"/>
    <p:sldId id="278" r:id="rId27"/>
    <p:sldId id="279" r:id="rId28"/>
    <p:sldId id="280" r:id="rId29"/>
    <p:sldId id="284" r:id="rId30"/>
    <p:sldId id="283" r:id="rId31"/>
    <p:sldId id="285" r:id="rId32"/>
    <p:sldId id="286" r:id="rId33"/>
    <p:sldId id="287" r:id="rId34"/>
    <p:sldId id="289" r:id="rId35"/>
    <p:sldId id="288" r:id="rId36"/>
    <p:sldId id="290" r:id="rId37"/>
  </p:sldIdLst>
  <p:sldSz cx="12192000" cy="6858000"/>
  <p:notesSz cx="7103745" cy="10234295"/>
  <p:embeddedFontLst>
    <p:embeddedFont>
      <p:font typeface="WPS灵秀黑" charset="-122"/>
      <p:regular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EC4"/>
    <a:srgbClr val="1E1F22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2" Type="http://schemas.openxmlformats.org/officeDocument/2006/relationships/font" Target="fonts/font1.fntdata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38" Type="http://schemas.openxmlformats.org/officeDocument/2006/relationships/handoutMaster" Target="handoutMasters/handoutMaster1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数据结构与算法</a:t>
            </a:r>
            <a:endParaRPr lang="zh-CN" altLang="en-US" dirty="0">
              <a:solidFill>
                <a:srgbClr val="BCBEC4"/>
              </a:solidFill>
              <a:effectLst/>
              <a:latin typeface="WPS灵秀黑" charset="-122"/>
              <a:ea typeface="WPS灵秀黑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程序指挥官｜让机器人做判断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 By JJ ZHANG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0"/>
            <a:ext cx="5305425" cy="342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4: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下列变量名中，哪个不符合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Python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变量命名规范？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myAge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User_123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True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student_name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4: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下列变量名中，哪个不符合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Python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变量命名规范？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myAge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User_123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C. True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student_name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821170" y="4171632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True </a:t>
            </a:r>
            <a:r>
              <a:rPr lang="zh-CN" altLang="en-US" sz="1600">
                <a:solidFill>
                  <a:schemeClr val="bg1"/>
                </a:solidFill>
              </a:rPr>
              <a:t>是布尔类型的保留字，不能作为变量名。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5：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执行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x = "100"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后，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x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的类型是？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int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float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str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bool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5：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执行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x = "100"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后，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x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的类型是？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int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float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C. str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bool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94475" y="4158297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 即使是数字形式，只要加了引号就是字符串（</a:t>
            </a:r>
            <a:r>
              <a:rPr lang="en-US" altLang="zh-CN" sz="1600">
                <a:solidFill>
                  <a:schemeClr val="bg1"/>
                </a:solidFill>
              </a:rPr>
              <a:t>str</a:t>
            </a:r>
            <a:r>
              <a:rPr lang="zh-CN" altLang="en-US" sz="1600">
                <a:solidFill>
                  <a:schemeClr val="bg1"/>
                </a:solidFill>
              </a:rPr>
              <a:t>）。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6：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执行以下代码后，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是什么类型？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 = [1, 2, 3]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list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tuple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set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dict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6：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执行以下代码后，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是什么类型？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 = [1, 2, 3]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A. list</a:t>
            </a:r>
            <a:endParaRPr lang="en-US" altLang="zh-CN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tuple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set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dict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279515" y="4750752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 方括号 </a:t>
            </a:r>
            <a:r>
              <a:rPr lang="en-US" altLang="zh-CN" sz="1600">
                <a:solidFill>
                  <a:schemeClr val="bg1"/>
                </a:solidFill>
              </a:rPr>
              <a:t>[] </a:t>
            </a:r>
            <a:r>
              <a:rPr lang="zh-CN" altLang="en-US" sz="1600">
                <a:solidFill>
                  <a:schemeClr val="bg1"/>
                </a:solidFill>
              </a:rPr>
              <a:t>表示列表（</a:t>
            </a:r>
            <a:r>
              <a:rPr lang="en-US" altLang="zh-CN" sz="1600">
                <a:solidFill>
                  <a:schemeClr val="bg1"/>
                </a:solidFill>
              </a:rPr>
              <a:t>list</a:t>
            </a:r>
            <a:r>
              <a:rPr lang="zh-CN" altLang="en-US" sz="1600">
                <a:solidFill>
                  <a:schemeClr val="bg1"/>
                </a:solidFill>
              </a:rPr>
              <a:t>）。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7：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以下哪一个变量值属于布尔类型？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"True"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1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True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'False'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7：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以下哪一个变量值属于布尔类型？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"True"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1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C. True</a:t>
            </a:r>
            <a:endParaRPr lang="en-US" altLang="zh-CN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'False'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18910" y="3839527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</a:t>
            </a:r>
            <a:r>
              <a:rPr lang="en-US" altLang="zh-CN" sz="1600">
                <a:solidFill>
                  <a:schemeClr val="bg1"/>
                </a:solidFill>
              </a:rPr>
              <a:t> </a:t>
            </a:r>
            <a:r>
              <a:rPr lang="zh-CN" altLang="en-US" sz="1600">
                <a:solidFill>
                  <a:schemeClr val="bg1"/>
                </a:solidFill>
              </a:rPr>
              <a:t>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只有不带引号的</a:t>
            </a:r>
            <a:r>
              <a:rPr lang="en-US" altLang="zh-CN" sz="1600">
                <a:solidFill>
                  <a:schemeClr val="bg1"/>
                </a:solidFill>
              </a:rPr>
              <a:t> True </a:t>
            </a:r>
            <a:r>
              <a:rPr lang="zh-CN" altLang="en-US" sz="1600">
                <a:solidFill>
                  <a:schemeClr val="bg1"/>
                </a:solidFill>
              </a:rPr>
              <a:t>才是布尔类型。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8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下列哪个表达式的结果是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float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10 // 3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10 / 2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int(3.14)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5 % 2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8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下列哪个表达式的结果是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float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类型？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10 // 3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B. 10 / 2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int(3.14)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5 % 2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18910" y="4423092"/>
            <a:ext cx="5080000" cy="82994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</a:t>
            </a:r>
            <a:r>
              <a:rPr lang="en-US" altLang="zh-CN" sz="1600">
                <a:solidFill>
                  <a:schemeClr val="bg1"/>
                </a:solidFill>
              </a:rPr>
              <a:t> </a:t>
            </a:r>
            <a:r>
              <a:rPr lang="zh-CN" altLang="en-US" sz="1600">
                <a:solidFill>
                  <a:schemeClr val="bg1"/>
                </a:solidFill>
              </a:rPr>
              <a:t>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普通除法</a:t>
            </a:r>
            <a:r>
              <a:rPr lang="en-US" altLang="zh-CN" sz="1600">
                <a:solidFill>
                  <a:schemeClr val="bg1"/>
                </a:solidFill>
              </a:rPr>
              <a:t> / </a:t>
            </a:r>
            <a:r>
              <a:rPr lang="zh-CN" altLang="en-US" sz="1600">
                <a:solidFill>
                  <a:schemeClr val="bg1"/>
                </a:solidFill>
              </a:rPr>
              <a:t>的结果是浮点型（</a:t>
            </a:r>
            <a:r>
              <a:rPr lang="en-US" altLang="zh-CN" sz="1600">
                <a:solidFill>
                  <a:schemeClr val="bg1"/>
                </a:solidFill>
              </a:rPr>
              <a:t>float</a:t>
            </a:r>
            <a:r>
              <a:rPr lang="zh-CN" altLang="en-US" sz="1600">
                <a:solidFill>
                  <a:schemeClr val="bg1"/>
                </a:solidFill>
              </a:rPr>
              <a:t>），即使是两个整数相除。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回顾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Review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变量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情景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导入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机器人如何做决策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自主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决策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自主决策">
            <a:hlinkClick r:id="" action="ppaction://media"/>
          </p:cNvPr>
          <p:cNvPicPr/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76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生死抉择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当无人车面对</a:t>
            </a:r>
            <a:r>
              <a:rPr lang="en-US" altLang="zh-CN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‘</a:t>
            </a:r>
            <a:r>
              <a:rPr lang="zh-CN" altLang="en-US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撞墙</a:t>
            </a:r>
            <a:r>
              <a:rPr lang="en-US" altLang="zh-CN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’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还是</a:t>
            </a:r>
            <a:r>
              <a:rPr lang="en-US" altLang="zh-CN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‘</a:t>
            </a:r>
            <a:r>
              <a:rPr lang="zh-CN" altLang="en-US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冲逆行道</a:t>
            </a:r>
            <a:r>
              <a:rPr lang="en-US" altLang="zh-CN">
                <a:solidFill>
                  <a:schemeClr val="accent6">
                    <a:lumMod val="50000"/>
                  </a:schemeClr>
                </a:solidFill>
                <a:latin typeface="WPS灵秀黑" charset="-122"/>
                <a:ea typeface="WPS灵秀黑" charset="-122"/>
              </a:rPr>
              <a:t>’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时，该怎么选择？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🧩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延伸思考（电车难题变体）：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r>
              <a:rPr lang="zh-CN" altLang="en-US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是否应该优先保护车内乘客？</a:t>
            </a:r>
            <a:endParaRPr lang="zh-CN" altLang="en-US" sz="20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endParaRPr lang="en-US" altLang="zh-CN" sz="20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r>
              <a:rPr lang="zh-CN" altLang="en-US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是否遵守交通规则高于一切？</a:t>
            </a:r>
            <a:endParaRPr lang="zh-CN" altLang="en-US" sz="20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endParaRPr lang="en-US" altLang="zh-CN" sz="20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r>
              <a:rPr lang="zh-CN" altLang="en-US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机器人如何</a:t>
            </a:r>
            <a:r>
              <a:rPr lang="en-US" altLang="zh-CN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‘</a:t>
            </a:r>
            <a:r>
              <a:rPr lang="zh-CN" altLang="en-US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做决定</a:t>
            </a:r>
            <a:r>
              <a:rPr lang="en-US" altLang="zh-CN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’</a:t>
            </a:r>
            <a:r>
              <a:rPr lang="zh-CN" altLang="en-US" sz="20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zh-CN" altLang="en-US" sz="20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认知构建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8083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空调的自动决策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90" y="2633980"/>
            <a:ext cx="7225665" cy="1325880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7068185" y="1584325"/>
            <a:ext cx="5123815" cy="31851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95" y="3963670"/>
            <a:ext cx="2628900" cy="21336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基础结构是什么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elif ... elif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基础结构是什么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elif ... elif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8" name="图片 7" descr="工作三连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90" y="3429000"/>
            <a:ext cx="4216400" cy="19304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450" y="1499235"/>
            <a:ext cx="3413760" cy="41617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基础结构是什么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？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if ... elif ... elif ... else ...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8" name="图片 7" descr="工作三连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90" y="3429000"/>
            <a:ext cx="4216400" cy="1930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995" y="1584325"/>
            <a:ext cx="2274570" cy="394843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挑战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任务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障碍物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自主检测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系统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任务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描述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请使用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zh-CN" b="1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if/elif/else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和布尔逻辑，设计一个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盲人导航机器人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的避障决策程序，根据不同</a:t>
            </a:r>
            <a:r>
              <a:rPr lang="zh-CN" altLang="en-US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距离</a:t>
            </a:r>
            <a:r>
              <a:rPr lang="en-US" altLang="zh-CN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 + </a:t>
            </a:r>
            <a:r>
              <a:rPr lang="zh-CN" altLang="en-US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天气</a:t>
            </a:r>
            <a:r>
              <a:rPr lang="en-US" altLang="zh-CN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 + </a:t>
            </a:r>
            <a:r>
              <a:rPr lang="zh-CN" altLang="en-US">
                <a:solidFill>
                  <a:schemeClr val="tx2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电量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条件，判断机器人应该进入哪种状态。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预设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变量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distance = 15	</a:t>
            </a:r>
            <a:r>
              <a:rPr lang="en-US" altLang="zh-CN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# </a:t>
            </a:r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单位：厘米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weather = “fog”	</a:t>
            </a:r>
            <a:r>
              <a:rPr lang="en-US" altLang="zh-CN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# </a:t>
            </a:r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可选：</a:t>
            </a:r>
            <a:r>
              <a:rPr lang="en-US" altLang="zh-CN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 "clear" / "rain" / "fog"</a:t>
            </a:r>
            <a:endParaRPr lang="en-US" altLang="zh-CN">
              <a:solidFill>
                <a:schemeClr val="accent1">
                  <a:lumMod val="40000"/>
                  <a:lumOff val="6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battery = 18	</a:t>
            </a:r>
            <a:r>
              <a:rPr lang="en-US" altLang="zh-CN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# </a:t>
            </a:r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latin typeface="WPS灵秀黑" charset="-122"/>
                <a:ea typeface="WPS灵秀黑" charset="-122"/>
              </a:rPr>
              <a:t>单位：百分比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请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8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位同学上前来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，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分成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两组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接下来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抢答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决策规则说明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47700" y="1584325"/>
          <a:ext cx="11074400" cy="391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7200"/>
                <a:gridCol w="5537200"/>
              </a:tblGrid>
              <a:tr h="7823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条件</a:t>
                      </a:r>
                      <a:r>
                        <a:rPr lang="zh-CN" altLang="en-US"/>
                        <a:t>组合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决策</a:t>
                      </a:r>
                      <a:r>
                        <a:rPr lang="zh-CN" altLang="en-US"/>
                        <a:t>状态</a:t>
                      </a:r>
                      <a:endParaRPr lang="zh-CN" altLang="en-US"/>
                    </a:p>
                  </a:txBody>
                  <a:tcPr/>
                </a:tc>
              </a:tr>
              <a:tr h="782320"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距离 </a:t>
                      </a:r>
                      <a:r>
                        <a:rPr lang="en-US" altLang="zh-CN" sz="1600">
                          <a:cs typeface="+mn-lt"/>
                        </a:rPr>
                        <a:t>&lt; 20 </a:t>
                      </a:r>
                      <a:r>
                        <a:rPr lang="zh-CN" altLang="en-US" sz="1600">
                          <a:cs typeface="+mn-lt"/>
                        </a:rPr>
                        <a:t>且 天气为 </a:t>
                      </a:r>
                      <a:r>
                        <a:rPr lang="en-US" altLang="zh-CN" sz="1600">
                          <a:cs typeface="+mn-lt"/>
                        </a:rPr>
                        <a:t>rain </a:t>
                      </a:r>
                      <a:r>
                        <a:rPr lang="zh-CN" altLang="en-US" sz="1600">
                          <a:cs typeface="+mn-lt"/>
                        </a:rPr>
                        <a:t>或 </a:t>
                      </a:r>
                      <a:r>
                        <a:rPr lang="en-US" altLang="zh-CN" sz="1600">
                          <a:cs typeface="+mn-lt"/>
                        </a:rPr>
                        <a:t>fog </a:t>
                      </a:r>
                      <a:r>
                        <a:rPr lang="zh-CN" altLang="en-US" sz="1600">
                          <a:cs typeface="+mn-lt"/>
                        </a:rPr>
                        <a:t>且 电量 </a:t>
                      </a:r>
                      <a:r>
                        <a:rPr lang="en-US" altLang="zh-CN" sz="1600">
                          <a:cs typeface="+mn-lt"/>
                        </a:rPr>
                        <a:t>&lt; 20</a:t>
                      </a:r>
                      <a:endParaRPr lang="en-US" altLang="zh-CN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紧急停止（</a:t>
                      </a:r>
                      <a:r>
                        <a:rPr lang="en-US" altLang="zh-CN" sz="1600">
                          <a:cs typeface="+mn-lt"/>
                        </a:rPr>
                        <a:t>EMERGENCY STOP</a:t>
                      </a:r>
                      <a:r>
                        <a:rPr lang="zh-CN" altLang="en-US" sz="1600">
                          <a:cs typeface="+mn-lt"/>
                        </a:rPr>
                        <a:t>）</a:t>
                      </a:r>
                      <a:endParaRPr lang="zh-CN" altLang="en-US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</a:tr>
              <a:tr h="782320"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距离在 </a:t>
                      </a:r>
                      <a:r>
                        <a:rPr lang="en-US" altLang="zh-CN" sz="1600">
                          <a:cs typeface="+mn-lt"/>
                        </a:rPr>
                        <a:t>20</a:t>
                      </a:r>
                      <a:r>
                        <a:rPr lang="zh-CN" altLang="en-US" sz="1600">
                          <a:cs typeface="+mn-lt"/>
                        </a:rPr>
                        <a:t>～</a:t>
                      </a:r>
                      <a:r>
                        <a:rPr lang="en-US" altLang="zh-CN" sz="1600">
                          <a:cs typeface="+mn-lt"/>
                        </a:rPr>
                        <a:t>40 </a:t>
                      </a:r>
                      <a:r>
                        <a:rPr lang="zh-CN" altLang="en-US" sz="1600">
                          <a:cs typeface="+mn-lt"/>
                        </a:rPr>
                        <a:t>或 天气为 </a:t>
                      </a:r>
                      <a:r>
                        <a:rPr lang="en-US" altLang="zh-CN" sz="1600">
                          <a:cs typeface="+mn-lt"/>
                        </a:rPr>
                        <a:t>fog</a:t>
                      </a:r>
                      <a:endParaRPr lang="en-US" altLang="zh-CN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低速避障（</a:t>
                      </a:r>
                      <a:r>
                        <a:rPr lang="en-US" altLang="zh-CN" sz="1600">
                          <a:cs typeface="+mn-lt"/>
                        </a:rPr>
                        <a:t>LOW-SPEED AVOIDANCE</a:t>
                      </a:r>
                      <a:r>
                        <a:rPr lang="zh-CN" altLang="en-US" sz="1600">
                          <a:cs typeface="+mn-lt"/>
                        </a:rPr>
                        <a:t>）</a:t>
                      </a:r>
                      <a:endParaRPr lang="zh-CN" altLang="en-US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</a:tr>
              <a:tr h="782320"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距离 </a:t>
                      </a:r>
                      <a:r>
                        <a:rPr lang="en-US" altLang="zh-CN" sz="1600">
                          <a:cs typeface="+mn-lt"/>
                        </a:rPr>
                        <a:t>&gt; 40 </a:t>
                      </a:r>
                      <a:r>
                        <a:rPr lang="zh-CN" altLang="en-US" sz="1600">
                          <a:cs typeface="+mn-lt"/>
                        </a:rPr>
                        <a:t>且 天气为 </a:t>
                      </a:r>
                      <a:r>
                        <a:rPr lang="en-US" altLang="zh-CN" sz="1600">
                          <a:cs typeface="+mn-lt"/>
                        </a:rPr>
                        <a:t>clear </a:t>
                      </a:r>
                      <a:r>
                        <a:rPr lang="zh-CN" altLang="en-US" sz="1600">
                          <a:cs typeface="+mn-lt"/>
                        </a:rPr>
                        <a:t>且 电量 </a:t>
                      </a:r>
                      <a:r>
                        <a:rPr lang="en-US" altLang="zh-CN" sz="1600">
                          <a:cs typeface="+mn-lt"/>
                        </a:rPr>
                        <a:t>&gt; 50</a:t>
                      </a:r>
                      <a:endParaRPr lang="en-US" altLang="zh-CN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lang="zh-CN" altLang="en-US" sz="1600">
                          <a:cs typeface="+mn-lt"/>
                        </a:rPr>
                        <a:t>正常前进（</a:t>
                      </a:r>
                      <a:r>
                        <a:rPr lang="en-US" altLang="zh-CN" sz="1600">
                          <a:cs typeface="+mn-lt"/>
                        </a:rPr>
                        <a:t>MOVE FORWARD</a:t>
                      </a:r>
                      <a:r>
                        <a:rPr lang="zh-CN" altLang="en-US" sz="1600">
                          <a:cs typeface="+mn-lt"/>
                        </a:rPr>
                        <a:t>）</a:t>
                      </a:r>
                      <a:endParaRPr lang="zh-CN" altLang="en-US" sz="1600">
                        <a:cs typeface="+mn-lt"/>
                      </a:endParaRPr>
                    </a:p>
                  </a:txBody>
                  <a:tcPr marL="0" marR="0" marT="0" marB="0" anchor="ctr" anchorCtr="0"/>
                </a:tc>
              </a:tr>
              <a:tr h="782320">
                <a:tc>
                  <a:txBody>
                    <a:bodyPr/>
                    <a:p>
                      <a:r>
                        <a:rPr lang="zh-CN" altLang="en-US" sz="1600">
                          <a:ea typeface="+mn-lt"/>
                        </a:rPr>
                        <a:t>其他情况</a:t>
                      </a:r>
                      <a:endParaRPr lang="zh-CN" altLang="en-US" sz="1600">
                        <a:ea typeface="+mn-lt"/>
                      </a:endParaRPr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>
                          <a:cs typeface="+mn-lt"/>
                        </a:rPr>
                        <a:t>待机模式（</a:t>
                      </a:r>
                      <a:r>
                        <a:rPr lang="en-US" altLang="zh-CN" sz="1600">
                          <a:cs typeface="+mn-lt"/>
                        </a:rPr>
                        <a:t>STANDBY</a:t>
                      </a:r>
                      <a:r>
                        <a:rPr lang="zh-CN" altLang="en-US" sz="1600">
                          <a:cs typeface="+mn-lt"/>
                        </a:rPr>
                        <a:t>）</a:t>
                      </a:r>
                      <a:endParaRPr lang="zh-CN" altLang="en-US" sz="1600">
                        <a:cs typeface="+mn-lt"/>
                      </a:endParaRPr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开始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挑战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计时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zh-CN" sz="4400">
                <a:solidFill>
                  <a:srgbClr val="FF0000"/>
                </a:solidFill>
                <a:latin typeface="WPS灵秀黑" charset="-122"/>
                <a:ea typeface="WPS灵秀黑" charset="-122"/>
              </a:rPr>
              <a:t>15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分钟</a:t>
            </a:r>
            <a:endParaRPr lang="zh-CN" altLang="en-US" sz="44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📝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练习任务说明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请根据不同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distance / weather / battery </a:t>
            </a: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情况修改变量值，运行程序，并记录对应机器人行为。</a:t>
            </a:r>
            <a:endParaRPr lang="en-US" altLang="zh-CN" sz="44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尝试至少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3 </a:t>
            </a: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组不同输入组合</a:t>
            </a:r>
            <a:endParaRPr lang="en-US" altLang="zh-CN" sz="44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比较判断逻辑是否正确，是否有优先级错误</a:t>
            </a:r>
            <a:endParaRPr lang="zh-CN" altLang="en-US" sz="44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用自然语言解释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为什么是这个状态</a:t>
            </a:r>
            <a:r>
              <a:rPr lang="en-US" altLang="zh-CN" sz="44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endParaRPr lang="en-US" altLang="zh-CN" sz="44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参考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答案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584325"/>
            <a:ext cx="11094720" cy="473837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延伸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思考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7700" y="1714500"/>
            <a:ext cx="10841355" cy="3541395"/>
          </a:xfrm>
          <a:prstGeom prst="rect">
            <a:avLst/>
          </a:prstGeom>
        </p:spPr>
        <p:txBody>
          <a:bodyPr>
            <a:noAutofit/>
          </a:bodyPr>
          <a:p>
            <a:r>
              <a:rPr lang="zh-CN" altLang="en-US" sz="2800" b="1">
                <a:solidFill>
                  <a:schemeClr val="bg1">
                    <a:lumMod val="65000"/>
                  </a:schemeClr>
                </a:solidFill>
              </a:rPr>
              <a:t>如果只判断距离够不够，是不是</a:t>
            </a:r>
            <a:r>
              <a:rPr lang="zh-CN" altLang="en-US" sz="2800" b="1">
                <a:solidFill>
                  <a:schemeClr val="accent6">
                    <a:lumMod val="50000"/>
                  </a:schemeClr>
                </a:solidFill>
              </a:rPr>
              <a:t>不安全？</a:t>
            </a:r>
            <a:endParaRPr lang="zh-CN" altLang="en-US" sz="2800" b="1">
              <a:solidFill>
                <a:schemeClr val="accent6">
                  <a:lumMod val="50000"/>
                </a:schemeClr>
              </a:solidFill>
            </a:endParaRPr>
          </a:p>
          <a:p>
            <a:endParaRPr lang="zh-CN" altLang="en-US" sz="2800" b="1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zh-CN" altLang="en-US" sz="2800" b="1">
                <a:solidFill>
                  <a:schemeClr val="bg1">
                    <a:lumMod val="65000"/>
                  </a:schemeClr>
                </a:solidFill>
              </a:rPr>
              <a:t>你觉得机器人遇到“天气</a:t>
            </a:r>
            <a:r>
              <a:rPr lang="en-US" altLang="zh-CN" sz="2800" b="1">
                <a:solidFill>
                  <a:schemeClr val="bg1">
                    <a:lumMod val="65000"/>
                  </a:schemeClr>
                </a:solidFill>
              </a:rPr>
              <a:t>+</a:t>
            </a:r>
            <a:r>
              <a:rPr lang="zh-CN" altLang="en-US" sz="2800" b="1">
                <a:solidFill>
                  <a:schemeClr val="bg1">
                    <a:lumMod val="65000"/>
                  </a:schemeClr>
                </a:solidFill>
              </a:rPr>
              <a:t>障碍</a:t>
            </a:r>
            <a:r>
              <a:rPr lang="en-US" altLang="zh-CN" sz="2800" b="1">
                <a:solidFill>
                  <a:schemeClr val="bg1">
                    <a:lumMod val="65000"/>
                  </a:schemeClr>
                </a:solidFill>
              </a:rPr>
              <a:t>+</a:t>
            </a:r>
            <a:r>
              <a:rPr lang="zh-CN" altLang="en-US" sz="2800" b="1">
                <a:solidFill>
                  <a:schemeClr val="bg1">
                    <a:lumMod val="65000"/>
                  </a:schemeClr>
                </a:solidFill>
              </a:rPr>
              <a:t>低电量”该怎么办？</a:t>
            </a:r>
            <a:r>
              <a:rPr lang="zh-CN" altLang="en-US" sz="2800" b="1">
                <a:solidFill>
                  <a:schemeClr val="accent6">
                    <a:lumMod val="50000"/>
                  </a:schemeClr>
                </a:solidFill>
              </a:rPr>
              <a:t>优先保护谁？</a:t>
            </a:r>
            <a:endParaRPr lang="zh-CN" altLang="en-US" sz="2800" b="1">
              <a:solidFill>
                <a:schemeClr val="bg1">
                  <a:lumMod val="65000"/>
                </a:schemeClr>
              </a:solidFill>
            </a:endParaRPr>
          </a:p>
          <a:p>
            <a:endParaRPr lang="zh-CN" altLang="en-US" sz="2800" b="1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2800" b="1">
                <a:solidFill>
                  <a:schemeClr val="bg1">
                    <a:lumMod val="65000"/>
                  </a:schemeClr>
                </a:solidFill>
              </a:rPr>
              <a:t>下节课我们如何让机器人持续监测这些条件？</a:t>
            </a:r>
            <a:endParaRPr lang="zh-CN" altLang="en-US" sz="2800" b="1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1：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以下哪个变量名是合法的？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1name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user-name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_user1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class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1：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以下哪个变量名是合法的？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1name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user-name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C. _user1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class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637270" y="2717800"/>
            <a:ext cx="3150870" cy="2306955"/>
          </a:xfrm>
          <a:prstGeom prst="rect">
            <a:avLst/>
          </a:prstGeom>
        </p:spPr>
        <p:txBody>
          <a:bodyPr wrap="square">
            <a:spAutoFit/>
          </a:bodyPr>
          <a:p>
            <a:pPr indent="0">
              <a:buNone/>
            </a:pPr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r>
              <a:rPr lang="en-US" altLang="zh-CN" sz="1600">
                <a:solidFill>
                  <a:schemeClr val="bg1"/>
                </a:solidFill>
              </a:rPr>
              <a:t>A </a:t>
            </a:r>
            <a:r>
              <a:rPr lang="zh-CN" altLang="en-US" sz="1600">
                <a:solidFill>
                  <a:schemeClr val="bg1"/>
                </a:solidFill>
              </a:rPr>
              <a:t>错在不能以数字开头</a:t>
            </a: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r>
              <a:rPr lang="en-US" altLang="zh-CN" sz="1600">
                <a:solidFill>
                  <a:schemeClr val="bg1"/>
                </a:solidFill>
              </a:rPr>
              <a:t>B </a:t>
            </a:r>
            <a:r>
              <a:rPr lang="zh-CN" altLang="en-US" sz="1600">
                <a:solidFill>
                  <a:schemeClr val="bg1"/>
                </a:solidFill>
              </a:rPr>
              <a:t>错在包含非法字符 </a:t>
            </a:r>
            <a:r>
              <a:rPr lang="en-US" altLang="zh-CN" sz="1600">
                <a:solidFill>
                  <a:schemeClr val="bg1"/>
                </a:solidFill>
              </a:rPr>
              <a:t>-</a:t>
            </a:r>
            <a:endParaRPr lang="en-US" altLang="zh-CN" sz="1600">
              <a:solidFill>
                <a:schemeClr val="bg1"/>
              </a:solidFill>
            </a:endParaRPr>
          </a:p>
          <a:p>
            <a:pPr indent="0">
              <a:buNone/>
            </a:pPr>
            <a:endParaRPr lang="en-US" altLang="zh-CN" sz="1600">
              <a:solidFill>
                <a:schemeClr val="bg1"/>
              </a:solidFill>
            </a:endParaRPr>
          </a:p>
          <a:p>
            <a:pPr indent="0">
              <a:buNone/>
            </a:pPr>
            <a:r>
              <a:rPr lang="en-US" altLang="zh-CN" sz="1600">
                <a:solidFill>
                  <a:schemeClr val="bg1"/>
                </a:solidFill>
              </a:rPr>
              <a:t>C </a:t>
            </a:r>
            <a:r>
              <a:rPr lang="zh-CN" altLang="en-US" sz="1600">
                <a:solidFill>
                  <a:schemeClr val="bg1"/>
                </a:solidFill>
              </a:rPr>
              <a:t>正确，下划线开头合法</a:t>
            </a: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endParaRPr lang="zh-CN" altLang="en-US" sz="1600">
              <a:solidFill>
                <a:schemeClr val="bg1"/>
              </a:solidFill>
            </a:endParaRPr>
          </a:p>
          <a:p>
            <a:pPr indent="0">
              <a:buNone/>
            </a:pPr>
            <a:r>
              <a:rPr lang="en-US" altLang="zh-CN" sz="1600">
                <a:solidFill>
                  <a:schemeClr val="bg1"/>
                </a:solidFill>
              </a:rPr>
              <a:t>D </a:t>
            </a:r>
            <a:r>
              <a:rPr lang="zh-CN" altLang="en-US" sz="1600">
                <a:solidFill>
                  <a:schemeClr val="bg1"/>
                </a:solidFill>
              </a:rPr>
              <a:t>是关键字，非法变量名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2：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下面哪个变量名是非法的？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score99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user_name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if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x_y_z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2：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下面哪个变量名是非法的？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score99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user_name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C. if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x_y_z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58940" y="4121467"/>
            <a:ext cx="5080000" cy="58356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en-US" altLang="zh-CN" sz="1600">
                <a:solidFill>
                  <a:schemeClr val="bg1"/>
                </a:solidFill>
              </a:rPr>
              <a:t>if </a:t>
            </a:r>
            <a:r>
              <a:rPr lang="zh-CN" altLang="en-US" sz="1600">
                <a:solidFill>
                  <a:schemeClr val="bg1"/>
                </a:solidFill>
              </a:rPr>
              <a:t>是 </a:t>
            </a:r>
            <a:r>
              <a:rPr lang="en-US" altLang="zh-CN" sz="1600">
                <a:solidFill>
                  <a:schemeClr val="bg1"/>
                </a:solidFill>
              </a:rPr>
              <a:t>Python </a:t>
            </a:r>
            <a:r>
              <a:rPr lang="zh-CN" altLang="en-US" sz="1600">
                <a:solidFill>
                  <a:schemeClr val="bg1"/>
                </a:solidFill>
              </a:rPr>
              <a:t>保留关键字，不能作为变量名。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3：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以下哪个变量名最不推荐使用（虽然语法合法）？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a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_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userAge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def_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Pop Quiz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题目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3：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以下哪个变量名最不推荐使用（虽然语法合法）？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a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 b="1">
                <a:solidFill>
                  <a:schemeClr val="accent4"/>
                </a:solidFill>
                <a:latin typeface="WPS灵秀黑" charset="-122"/>
                <a:ea typeface="WPS灵秀黑" charset="-122"/>
              </a:rPr>
              <a:t>B. _</a:t>
            </a:r>
            <a:endParaRPr lang="en-US" altLang="zh-CN" b="1">
              <a:solidFill>
                <a:schemeClr val="accent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userAge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def_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896735" y="4199572"/>
            <a:ext cx="5080000" cy="829945"/>
          </a:xfrm>
          <a:prstGeom prst="rect">
            <a:avLst/>
          </a:prstGeom>
        </p:spPr>
        <p:txBody>
          <a:bodyPr>
            <a:spAutoFit/>
          </a:bodyPr>
          <a:p>
            <a:r>
              <a:rPr lang="zh-CN" altLang="en-US" sz="1600">
                <a:solidFill>
                  <a:schemeClr val="bg1"/>
                </a:solidFill>
              </a:rPr>
              <a:t>📘 解析：</a:t>
            </a:r>
            <a:endParaRPr lang="zh-CN" altLang="en-US" sz="1600">
              <a:solidFill>
                <a:schemeClr val="bg1"/>
              </a:solidFill>
            </a:endParaRPr>
          </a:p>
          <a:p>
            <a:r>
              <a:rPr lang="zh-CN" altLang="en-US" sz="1600">
                <a:solidFill>
                  <a:schemeClr val="bg1"/>
                </a:solidFill>
              </a:rPr>
              <a:t> 虽然 </a:t>
            </a:r>
            <a:r>
              <a:rPr lang="en-US" altLang="zh-CN" sz="1600">
                <a:solidFill>
                  <a:schemeClr val="bg1"/>
                </a:solidFill>
              </a:rPr>
              <a:t>_ </a:t>
            </a:r>
            <a:r>
              <a:rPr lang="zh-CN" altLang="en-US" sz="1600">
                <a:solidFill>
                  <a:schemeClr val="bg1"/>
                </a:solidFill>
              </a:rPr>
              <a:t>是合法的变量名，但通常在 </a:t>
            </a:r>
            <a:r>
              <a:rPr lang="en-US" altLang="zh-CN" sz="1600">
                <a:solidFill>
                  <a:schemeClr val="bg1"/>
                </a:solidFill>
              </a:rPr>
              <a:t>Python </a:t>
            </a:r>
            <a:r>
              <a:rPr lang="zh-CN" altLang="en-US" sz="1600">
                <a:solidFill>
                  <a:schemeClr val="bg1"/>
                </a:solidFill>
              </a:rPr>
              <a:t>中 </a:t>
            </a:r>
            <a:r>
              <a:rPr lang="en-US" altLang="zh-CN" sz="1600">
                <a:solidFill>
                  <a:schemeClr val="bg1"/>
                </a:solidFill>
              </a:rPr>
              <a:t>_ </a:t>
            </a:r>
            <a:r>
              <a:rPr lang="zh-CN" altLang="en-US" sz="1600">
                <a:solidFill>
                  <a:schemeClr val="bg1"/>
                </a:solidFill>
              </a:rPr>
              <a:t>有特殊含义（临时变量、忽略值），不建议单独使用。</a:t>
            </a:r>
            <a:endParaRPr lang="zh-CN" altLang="en-US" sz="1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872*307"/>
  <p:tag name="TABLE_ENDDRAG_RECT" val="51*124*872*307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2261</Words>
  <Application>WPS 文字</Application>
  <PresentationFormat>宽屏</PresentationFormat>
  <Paragraphs>299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Arial</vt:lpstr>
      <vt:lpstr>宋体</vt:lpstr>
      <vt:lpstr>Wingdings</vt:lpstr>
      <vt:lpstr>WPS灵秀黑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Arial</vt:lpstr>
      <vt:lpstr>Apple Color Emoji</vt:lpstr>
      <vt:lpstr>WPS</vt:lpstr>
      <vt:lpstr>课程名称</vt:lpstr>
      <vt:lpstr>单节主标题</vt:lpstr>
      <vt:lpstr>页面标题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Pop Quiz</vt:lpstr>
      <vt:lpstr>回顾 Review</vt:lpstr>
      <vt:lpstr>Pop Quiz</vt:lpstr>
      <vt:lpstr>生死抉择？</vt:lpstr>
      <vt:lpstr>生死抉择？</vt:lpstr>
      <vt:lpstr>生死抉择？</vt:lpstr>
      <vt:lpstr>基础结构是什么？</vt:lpstr>
      <vt:lpstr>基础结构是什么？</vt:lpstr>
      <vt:lpstr>情景导入</vt:lpstr>
      <vt:lpstr>基础结构是什么？</vt:lpstr>
      <vt:lpstr>任务描述</vt:lpstr>
      <vt:lpstr>预设变量</vt:lpstr>
      <vt:lpstr>预设变量</vt:lpstr>
      <vt:lpstr>开始挑战</vt:lpstr>
      <vt:lpstr>开始挑战</vt:lpstr>
      <vt:lpstr>参考答案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臭狼</cp:lastModifiedBy>
  <cp:revision>10</cp:revision>
  <dcterms:created xsi:type="dcterms:W3CDTF">2025-04-08T06:34:52Z</dcterms:created>
  <dcterms:modified xsi:type="dcterms:W3CDTF">2025-04-08T06:34:52Z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2052-7.2.2.8955</vt:lpwstr>
  </property>
  <property fmtid="{D5CDD505-2E9C-101B-9397-08002B2CF9AE}" pid="3" name="ICV">
    <vt:lpwstr>68F5B79ABE9C80C871B3F467D1A5C126_41</vt:lpwstr>
  </property>
</Properties>
</file>

<file path=docProps/thumbnail.jpeg>
</file>